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62" r:id="rId6"/>
    <p:sldId id="270" r:id="rId7"/>
    <p:sldId id="269" r:id="rId8"/>
  </p:sldIdLst>
  <p:sldSz cx="9144000" cy="5143500" type="screen16x9"/>
  <p:notesSz cx="6858000" cy="9144000"/>
  <p:embeddedFontLst>
    <p:embeddedFont>
      <p:font typeface="Advent Pro Light" panose="020B0604020202020204" charset="0"/>
      <p:regular r:id="rId10"/>
      <p:bold r:id="rId11"/>
    </p:embeddedFont>
    <p:embeddedFont>
      <p:font typeface="Anton" pitchFamily="2" charset="0"/>
      <p:regular r:id="rId12"/>
    </p:embeddedFont>
    <p:embeddedFont>
      <p:font typeface="Fira Sans Condensed Light" panose="020B0403050000020004" pitchFamily="34" charset="0"/>
      <p:regular r:id="rId13"/>
      <p:bold r:id="rId14"/>
      <p:italic r:id="rId15"/>
      <p:boldItalic r:id="rId16"/>
    </p:embeddedFont>
    <p:embeddedFont>
      <p:font typeface="Rajdhani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830309-F616-415E-BB05-66B7EA4DD21A}">
  <a:tblStyle styleId="{9F830309-F616-415E-BB05-66B7EA4DD2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nsfreelance.github.io/Algoritmo-AES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82544" y="1104620"/>
            <a:ext cx="4962343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dirty="0">
                <a:latin typeface="Rajdhani"/>
                <a:ea typeface="Rajdhani"/>
                <a:cs typeface="Rajdhani"/>
                <a:sym typeface="Rajdhani"/>
              </a:rPr>
              <a:t>Algoritmo de cifrado </a:t>
            </a:r>
            <a:r>
              <a:rPr lang="es-CO" dirty="0">
                <a:latin typeface="Rajdhani"/>
                <a:ea typeface="Rajdhani"/>
                <a:cs typeface="Rajdhani"/>
                <a:sym typeface="Rajdhani"/>
              </a:rPr>
              <a:t>AES </a:t>
            </a:r>
            <a:br>
              <a:rPr lang="es-CO" dirty="0">
                <a:latin typeface="Rajdhani"/>
                <a:ea typeface="Rajdhani"/>
                <a:cs typeface="Rajdhani"/>
                <a:sym typeface="Rajdhani"/>
              </a:rPr>
            </a:br>
            <a:r>
              <a:rPr lang="es-CO" sz="2000" dirty="0">
                <a:latin typeface="Rajdhani"/>
                <a:ea typeface="Rajdhani"/>
                <a:cs typeface="Rajdhani"/>
                <a:sym typeface="Rajdhani"/>
              </a:rPr>
              <a:t>(</a:t>
            </a:r>
            <a:r>
              <a:rPr lang="en-US" sz="2000" dirty="0">
                <a:latin typeface="Rajdhani"/>
                <a:ea typeface="Rajdhani"/>
                <a:cs typeface="Rajdhani"/>
                <a:sym typeface="Rajdhani"/>
              </a:rPr>
              <a:t>Advanced Encryption Standard</a:t>
            </a:r>
            <a:r>
              <a:rPr lang="es-CO" sz="2000" dirty="0">
                <a:latin typeface="Rajdhani"/>
                <a:ea typeface="Rajdhani"/>
                <a:cs typeface="Rajdhani"/>
                <a:sym typeface="Rajdhani"/>
              </a:rPr>
              <a:t>).</a:t>
            </a:r>
            <a:br>
              <a:rPr lang="es-CO" sz="2000" dirty="0">
                <a:latin typeface="Rajdhani"/>
                <a:ea typeface="Rajdhani"/>
                <a:cs typeface="Rajdhani"/>
                <a:sym typeface="Rajdhani"/>
              </a:rPr>
            </a:br>
            <a:r>
              <a:rPr lang="es-CO" sz="2000" dirty="0">
                <a:latin typeface="Rajdhani"/>
                <a:ea typeface="Rajdhani"/>
                <a:cs typeface="Rajdhani"/>
                <a:sym typeface="Rajdhani"/>
              </a:rPr>
              <a:t>Laboratorio: Demostración en JavaScript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382544" y="4674012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Zharick Lisbeth Alba - Julio Cesar Calderón</a:t>
            </a: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572000" y="453652"/>
            <a:ext cx="4058828" cy="423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2F84942-D1D2-4CC3-ADF3-1C995A832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7515" y="4590678"/>
            <a:ext cx="2730770" cy="396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AES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104406" y="1845525"/>
            <a:ext cx="4641701" cy="14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419" b="1" dirty="0" err="1"/>
              <a:t>Advanced</a:t>
            </a:r>
            <a:r>
              <a:rPr lang="es-419" b="1" dirty="0"/>
              <a:t> </a:t>
            </a:r>
            <a:r>
              <a:rPr lang="es-419" b="1" dirty="0" err="1"/>
              <a:t>Encryption</a:t>
            </a:r>
            <a:r>
              <a:rPr lang="es-419" b="1" dirty="0"/>
              <a:t> Standard (AES) </a:t>
            </a:r>
            <a:r>
              <a:rPr lang="es-419" dirty="0"/>
              <a:t>es el </a:t>
            </a:r>
            <a:r>
              <a:rPr lang="es-419" b="1" dirty="0"/>
              <a:t>cifrado de bloque simétrico</a:t>
            </a:r>
            <a:r>
              <a:rPr lang="es-419" dirty="0"/>
              <a:t> que </a:t>
            </a:r>
            <a:r>
              <a:rPr lang="es-419" b="1" dirty="0"/>
              <a:t>cifra</a:t>
            </a:r>
            <a:r>
              <a:rPr lang="es-419" dirty="0"/>
              <a:t> un </a:t>
            </a:r>
            <a:r>
              <a:rPr lang="es-419" b="1" dirty="0"/>
              <a:t>texto en bloques </a:t>
            </a:r>
            <a:r>
              <a:rPr lang="es-419" dirty="0"/>
              <a:t>de128 bits con </a:t>
            </a:r>
            <a:r>
              <a:rPr lang="es-419" b="1" dirty="0"/>
              <a:t>claves estándar de 128, 192 y 256</a:t>
            </a:r>
            <a:r>
              <a:rPr lang="es-419" dirty="0"/>
              <a:t> bits en un </a:t>
            </a:r>
            <a:r>
              <a:rPr lang="es-419" b="1" dirty="0"/>
              <a:t>texto cifrado, codificado en base-64</a:t>
            </a:r>
            <a:r>
              <a:rPr lang="es-419" dirty="0"/>
              <a:t>. Al ser un cifrado </a:t>
            </a:r>
            <a:r>
              <a:rPr lang="es-419" b="1" dirty="0"/>
              <a:t>simétrico</a:t>
            </a:r>
            <a:r>
              <a:rPr lang="es-419" dirty="0"/>
              <a:t>, la misma clave se utiliza en el proceso de </a:t>
            </a:r>
            <a:r>
              <a:rPr lang="es-419" b="1" dirty="0"/>
              <a:t>cifrado y descifrado </a:t>
            </a:r>
            <a:r>
              <a:rPr lang="es-419" dirty="0"/>
              <a:t>de AES.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C71FFB4C-F089-45D5-B5B7-507D0E60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7515" y="4590678"/>
            <a:ext cx="2730770" cy="396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225264" y="1930006"/>
            <a:ext cx="2535523" cy="137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/>
              <a:t>CRONOLOGÍA DES</a:t>
            </a: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097317" y="510854"/>
            <a:ext cx="0" cy="419177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472537" y="622906"/>
            <a:ext cx="2520505" cy="89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</a:t>
            </a:r>
            <a:r>
              <a:rPr lang="es-CO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NIST</a:t>
            </a:r>
            <a:r>
              <a:rPr lang="es-CO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) llama a concurso público para un algoritmo criptográfico estándar con fines no militares.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01592" y="75596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1973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01592" y="1442988"/>
            <a:ext cx="2731914" cy="73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NSA</a:t>
            </a:r>
            <a:r>
              <a:rPr lang="es-CO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elige a Lucifer de </a:t>
            </a:r>
            <a:r>
              <a:rPr lang="es-CO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IBM</a:t>
            </a:r>
            <a:r>
              <a:rPr lang="es-CO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pero con algunas variaciones.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374567" y="2236235"/>
            <a:ext cx="261847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DES se adopta como estándar y se autoriza para comunicaciones no clasificadas del gobierno.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6201591" y="2857305"/>
            <a:ext cx="2731914" cy="85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DES claudica al ser roto en menos de un día. Se indica el uso de una variante denominada </a:t>
            </a:r>
            <a:r>
              <a:rPr lang="es-CO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Triple DES</a:t>
            </a:r>
          </a:p>
        </p:txBody>
      </p:sp>
      <p:sp>
        <p:nvSpPr>
          <p:cNvPr id="149" name="Google Shape;149;p28"/>
          <p:cNvSpPr txBox="1"/>
          <p:nvPr/>
        </p:nvSpPr>
        <p:spPr>
          <a:xfrm>
            <a:off x="3929342" y="149706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1974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01592" y="223623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1976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929342" y="297733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1999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cxnSpLocks/>
            <a:stCxn id="144" idx="3"/>
            <a:endCxn id="145" idx="1"/>
          </p:cNvCxnSpPr>
          <p:nvPr/>
        </p:nvCxnSpPr>
        <p:spPr>
          <a:xfrm>
            <a:off x="5993042" y="1069160"/>
            <a:ext cx="2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  <a:endCxn id="146" idx="1"/>
          </p:cNvCxnSpPr>
          <p:nvPr/>
        </p:nvCxnSpPr>
        <p:spPr>
          <a:xfrm>
            <a:off x="5993042" y="1810260"/>
            <a:ext cx="208550" cy="231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  <a:stCxn id="147" idx="3"/>
            <a:endCxn id="150" idx="1"/>
          </p:cNvCxnSpPr>
          <p:nvPr/>
        </p:nvCxnSpPr>
        <p:spPr>
          <a:xfrm>
            <a:off x="5993042" y="2549435"/>
            <a:ext cx="2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cxnSpLocks/>
            <a:stCxn id="151" idx="3"/>
            <a:endCxn id="148" idx="1"/>
          </p:cNvCxnSpPr>
          <p:nvPr/>
        </p:nvCxnSpPr>
        <p:spPr>
          <a:xfrm flipV="1">
            <a:off x="5993042" y="3287024"/>
            <a:ext cx="208549" cy="351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47;p28">
            <a:extLst>
              <a:ext uri="{FF2B5EF4-FFF2-40B4-BE49-F238E27FC236}">
                <a16:creationId xmlns:a16="http://schemas.microsoft.com/office/drawing/2014/main" id="{553F86F8-03E1-4F3A-928F-D376F8758813}"/>
              </a:ext>
            </a:extLst>
          </p:cNvPr>
          <p:cNvSpPr txBox="1"/>
          <p:nvPr/>
        </p:nvSpPr>
        <p:spPr>
          <a:xfrm>
            <a:off x="3646710" y="3760234"/>
            <a:ext cx="234633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DES es reemplazado como estándar por el </a:t>
            </a:r>
            <a:r>
              <a:rPr lang="es-CO" b="1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AES</a:t>
            </a:r>
            <a:r>
              <a:rPr lang="es-CO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</a:t>
            </a:r>
            <a:endParaRPr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7" name="Google Shape;150;p28">
            <a:extLst>
              <a:ext uri="{FF2B5EF4-FFF2-40B4-BE49-F238E27FC236}">
                <a16:creationId xmlns:a16="http://schemas.microsoft.com/office/drawing/2014/main" id="{573D5FFC-85E1-45F8-A763-8BF31AB77281}"/>
              </a:ext>
            </a:extLst>
          </p:cNvPr>
          <p:cNvSpPr txBox="1"/>
          <p:nvPr/>
        </p:nvSpPr>
        <p:spPr>
          <a:xfrm>
            <a:off x="6201593" y="376023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2002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8" name="Google Shape;154;p28">
            <a:extLst>
              <a:ext uri="{FF2B5EF4-FFF2-40B4-BE49-F238E27FC236}">
                <a16:creationId xmlns:a16="http://schemas.microsoft.com/office/drawing/2014/main" id="{14DAF436-B4F7-4F6E-94D0-015C422F5410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5993043" y="4073434"/>
            <a:ext cx="2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796776" y="1218174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 realiza una permutación inicial al texto plano.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880839" y="1218174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 dividen los bloques en la mitad izquierda y derecha.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1774871" y="242255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 realizan 16 rondas de operaciones idénticas.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5880839" y="244560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 unen las mitades de bloque nuevamente.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965897" y="253716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960349" y="1329774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071791" y="255982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5073390" y="134552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1642098" y="2442276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749666" y="1246537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748066" y="2445603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636550" y="1219652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8" name="Gráfico 17">
            <a:extLst>
              <a:ext uri="{FF2B5EF4-FFF2-40B4-BE49-F238E27FC236}">
                <a16:creationId xmlns:a16="http://schemas.microsoft.com/office/drawing/2014/main" id="{65497226-AB88-45A9-9524-924FA2AE1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7515" y="4590678"/>
            <a:ext cx="2730770" cy="396680"/>
          </a:xfrm>
          <a:prstGeom prst="rect">
            <a:avLst/>
          </a:prstGeom>
        </p:spPr>
      </p:pic>
      <p:sp>
        <p:nvSpPr>
          <p:cNvPr id="20" name="Google Shape;122;p26">
            <a:extLst>
              <a:ext uri="{FF2B5EF4-FFF2-40B4-BE49-F238E27FC236}">
                <a16:creationId xmlns:a16="http://schemas.microsoft.com/office/drawing/2014/main" id="{7C5A0055-D7D9-4055-86C8-362B5BF5AF92}"/>
              </a:ext>
            </a:extLst>
          </p:cNvPr>
          <p:cNvSpPr txBox="1">
            <a:spLocks/>
          </p:cNvSpPr>
          <p:nvPr/>
        </p:nvSpPr>
        <p:spPr>
          <a:xfrm>
            <a:off x="3902241" y="3635719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s-CO" dirty="0"/>
              <a:t>Se realiza una permutación inversa final.</a:t>
            </a:r>
          </a:p>
        </p:txBody>
      </p:sp>
      <p:sp>
        <p:nvSpPr>
          <p:cNvPr id="21" name="Google Shape;125;p26">
            <a:extLst>
              <a:ext uri="{FF2B5EF4-FFF2-40B4-BE49-F238E27FC236}">
                <a16:creationId xmlns:a16="http://schemas.microsoft.com/office/drawing/2014/main" id="{39FD3F93-A4C3-41A3-B532-EE51A97B00AB}"/>
              </a:ext>
            </a:extLst>
          </p:cNvPr>
          <p:cNvSpPr txBox="1">
            <a:spLocks/>
          </p:cNvSpPr>
          <p:nvPr/>
        </p:nvSpPr>
        <p:spPr>
          <a:xfrm>
            <a:off x="3100263" y="3747319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22" name="Google Shape;129;p26">
            <a:extLst>
              <a:ext uri="{FF2B5EF4-FFF2-40B4-BE49-F238E27FC236}">
                <a16:creationId xmlns:a16="http://schemas.microsoft.com/office/drawing/2014/main" id="{D4F22383-DEAE-40EC-871F-F9C30D04C0B4}"/>
              </a:ext>
            </a:extLst>
          </p:cNvPr>
          <p:cNvCxnSpPr/>
          <p:nvPr/>
        </p:nvCxnSpPr>
        <p:spPr>
          <a:xfrm>
            <a:off x="3776538" y="3633102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" name="Google Shape;160;p29">
            <a:extLst>
              <a:ext uri="{FF2B5EF4-FFF2-40B4-BE49-F238E27FC236}">
                <a16:creationId xmlns:a16="http://schemas.microsoft.com/office/drawing/2014/main" id="{636B73D8-F343-47EF-9237-A837AE3CB514}"/>
              </a:ext>
            </a:extLst>
          </p:cNvPr>
          <p:cNvSpPr txBox="1">
            <a:spLocks/>
          </p:cNvSpPr>
          <p:nvPr/>
        </p:nvSpPr>
        <p:spPr>
          <a:xfrm>
            <a:off x="720000" y="4147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s-CO" sz="3000" dirty="0"/>
              <a:t>Funcionamiento General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72D4B527-1776-47D3-B1D2-38D884FF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4" y="120857"/>
            <a:ext cx="8916872" cy="4901786"/>
          </a:xfrm>
          <a:prstGeom prst="rect">
            <a:avLst/>
          </a:prstGeom>
        </p:spPr>
      </p:pic>
      <p:sp>
        <p:nvSpPr>
          <p:cNvPr id="8" name="Google Shape;160;p29">
            <a:extLst>
              <a:ext uri="{FF2B5EF4-FFF2-40B4-BE49-F238E27FC236}">
                <a16:creationId xmlns:a16="http://schemas.microsoft.com/office/drawing/2014/main" id="{6AFB7FDE-FB96-4511-8C20-C1C03DF93289}"/>
              </a:ext>
            </a:extLst>
          </p:cNvPr>
          <p:cNvSpPr txBox="1">
            <a:spLocks/>
          </p:cNvSpPr>
          <p:nvPr/>
        </p:nvSpPr>
        <p:spPr>
          <a:xfrm>
            <a:off x="5990055" y="229750"/>
            <a:ext cx="30403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s-CO" sz="30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Esquema general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4">
            <a:alphaModFix/>
          </a:blip>
          <a:srcRect l="16989" r="26884"/>
          <a:stretch/>
        </p:blipFill>
        <p:spPr>
          <a:xfrm>
            <a:off x="457901" y="1015576"/>
            <a:ext cx="3001991" cy="300862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3687390" y="963712"/>
            <a:ext cx="4910203" cy="3112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AES</a:t>
            </a:r>
            <a:br>
              <a:rPr lang="en" dirty="0"/>
            </a:br>
            <a:r>
              <a:rPr lang="es-CO" sz="3200" dirty="0"/>
              <a:t>Laboratorio practicó en JS</a:t>
            </a:r>
            <a:br>
              <a:rPr lang="en" sz="3200" dirty="0"/>
            </a:br>
            <a:r>
              <a:rPr lang="en" sz="1600" dirty="0">
                <a:sym typeface="Anton"/>
              </a:rPr>
              <a:t>git: </a:t>
            </a:r>
            <a:r>
              <a:rPr lang="es-CO" sz="1400" b="0" dirty="0">
                <a:sym typeface="Anton"/>
                <a:hlinkClick r:id="rId5"/>
              </a:rPr>
              <a:t>https://juliansfreelance.github.io/Algoritmo-AES/</a:t>
            </a:r>
            <a:endParaRPr sz="1400" b="0" dirty="0"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0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¡Gracias!</a:t>
            </a:r>
            <a:endParaRPr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F3F9498-7FD4-4D2B-B89B-C973E7D5A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4450" y="4454754"/>
            <a:ext cx="2730770" cy="396680"/>
          </a:xfrm>
          <a:prstGeom prst="rect">
            <a:avLst/>
          </a:prstGeom>
        </p:spPr>
      </p:pic>
      <p:sp>
        <p:nvSpPr>
          <p:cNvPr id="4" name="Google Shape;103;p24">
            <a:extLst>
              <a:ext uri="{FF2B5EF4-FFF2-40B4-BE49-F238E27FC236}">
                <a16:creationId xmlns:a16="http://schemas.microsoft.com/office/drawing/2014/main" id="{7A2BACED-141A-4186-AA89-B65B9DE12E9A}"/>
              </a:ext>
            </a:extLst>
          </p:cNvPr>
          <p:cNvSpPr txBox="1">
            <a:spLocks/>
          </p:cNvSpPr>
          <p:nvPr/>
        </p:nvSpPr>
        <p:spPr>
          <a:xfrm>
            <a:off x="2879550" y="2989776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4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Zharick Lisbeth Alba - Julio Cesar Calderón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246</Words>
  <Application>Microsoft Office PowerPoint</Application>
  <PresentationFormat>Presentación en pantalla (16:9)</PresentationFormat>
  <Paragraphs>30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Advent Pro Light</vt:lpstr>
      <vt:lpstr>Fira Sans Condensed Light</vt:lpstr>
      <vt:lpstr>Anton</vt:lpstr>
      <vt:lpstr>Rajdhani</vt:lpstr>
      <vt:lpstr>Arial</vt:lpstr>
      <vt:lpstr>Ai Tech Agency by Slidesgo</vt:lpstr>
      <vt:lpstr>Algoritmo de cifrado AES  (Advanced Encryption Standard). Laboratorio: Demostración en JavaScript</vt:lpstr>
      <vt:lpstr>AES</vt:lpstr>
      <vt:lpstr>CRONOLOGÍA DES</vt:lpstr>
      <vt:lpstr>03</vt:lpstr>
      <vt:lpstr>Presentación de PowerPoint</vt:lpstr>
      <vt:lpstr>AES Laboratorio practicó en JS git: https://juliansfreelance.github.io/Algoritmo-AES/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dc:creator>Pixel Dark</dc:creator>
  <cp:lastModifiedBy>Julio Cesar Calderon Garcia</cp:lastModifiedBy>
  <cp:revision>7</cp:revision>
  <dcterms:modified xsi:type="dcterms:W3CDTF">2022-04-25T10:58:33Z</dcterms:modified>
</cp:coreProperties>
</file>